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035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209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0459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3111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315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836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8002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968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3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367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74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37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07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21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58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66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BC42-1559-4029-A114-04EF07065D40}" type="datetimeFigureOut">
              <a:rPr lang="el-GR" smtClean="0"/>
              <a:t>4/4/2023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984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aktiki-new.uop.gr/" TargetMode="External"/><Relationship Id="rId2" Type="http://schemas.openxmlformats.org/officeDocument/2006/relationships/hyperlink" Target="http://es.uop.gr/praktik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aktiki-new.uop.gr/" TargetMode="External"/><Relationship Id="rId2" Type="http://schemas.openxmlformats.org/officeDocument/2006/relationships/hyperlink" Target="http://atlas.grnet.g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81235" y="1241207"/>
            <a:ext cx="9144000" cy="2307977"/>
          </a:xfrm>
        </p:spPr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rgbClr val="0070C0"/>
                </a:solidFill>
              </a:rPr>
              <a:t>Σύνοψη </a:t>
            </a:r>
            <a:r>
              <a:rPr lang="el-GR" sz="3600" dirty="0">
                <a:solidFill>
                  <a:srgbClr val="0070C0"/>
                </a:solidFill>
              </a:rPr>
              <a:t>Βασικών </a:t>
            </a:r>
            <a:r>
              <a:rPr lang="el-GR" sz="3600" dirty="0" smtClean="0">
                <a:solidFill>
                  <a:srgbClr val="0070C0"/>
                </a:solidFill>
              </a:rPr>
              <a:t>Βημάτων για τους  Ενδιαφερόμενους Φορείς και τους Επιτυχόντες Φοιτητές Πρακτικής </a:t>
            </a:r>
            <a:r>
              <a:rPr lang="el-GR" sz="3600" dirty="0" err="1" smtClean="0">
                <a:solidFill>
                  <a:srgbClr val="0070C0"/>
                </a:solidFill>
              </a:rPr>
              <a:t>Ασκησης</a:t>
            </a:r>
            <a:r>
              <a:rPr lang="el-GR" sz="3600" dirty="0" smtClean="0">
                <a:solidFill>
                  <a:srgbClr val="0070C0"/>
                </a:solidFill>
              </a:rPr>
              <a:t> 20</a:t>
            </a:r>
            <a:r>
              <a:rPr lang="en-US" sz="3600" dirty="0" smtClean="0">
                <a:solidFill>
                  <a:srgbClr val="0070C0"/>
                </a:solidFill>
              </a:rPr>
              <a:t>23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NEE</a:t>
            </a:r>
            <a:r>
              <a:rPr lang="el-GR" sz="2800" b="1" dirty="0" smtClean="0">
                <a:solidFill>
                  <a:srgbClr val="FF0000"/>
                </a:solidFill>
              </a:rPr>
              <a:t>Σ ΚΑΤΑΛΗΚΤΙΚΕΣ ΗΜΕΡΟΜΗΝΙΕΣ ΓΙΑ ΌΛΑ ΤΑ ΒΗΜΑΤΑ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945485"/>
            <a:ext cx="9144000" cy="21150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</a:t>
            </a:r>
            <a:r>
              <a:rPr lang="el-GR" dirty="0" err="1" smtClean="0"/>
              <a:t>ναπλ</a:t>
            </a:r>
            <a:r>
              <a:rPr lang="el-GR" dirty="0" smtClean="0"/>
              <a:t>. Καθηγήτρια Αθηνά </a:t>
            </a:r>
            <a:r>
              <a:rPr lang="el-GR" dirty="0" err="1" smtClean="0"/>
              <a:t>Λαζακίδου</a:t>
            </a:r>
            <a:endParaRPr lang="el-GR" dirty="0" smtClean="0"/>
          </a:p>
          <a:p>
            <a:r>
              <a:rPr lang="el-GR" dirty="0" smtClean="0"/>
              <a:t>Τμηματικ</a:t>
            </a:r>
            <a:r>
              <a:rPr lang="el-GR" dirty="0"/>
              <a:t>ή</a:t>
            </a:r>
            <a:r>
              <a:rPr lang="el-GR" dirty="0" smtClean="0"/>
              <a:t> Υπεύθυνη Πρακτικής Άσκησης </a:t>
            </a:r>
          </a:p>
          <a:p>
            <a:r>
              <a:rPr lang="el-GR" dirty="0" smtClean="0"/>
              <a:t>Τμήματος Οικονομικών Επιστημών</a:t>
            </a:r>
          </a:p>
          <a:p>
            <a:r>
              <a:rPr lang="el-GR" dirty="0" smtClean="0"/>
              <a:t>Γραφείο Πρακτικής Άσκησης (ΓΠΑ)</a:t>
            </a:r>
          </a:p>
          <a:p>
            <a:r>
              <a:rPr lang="en-US" dirty="0">
                <a:hlinkClick r:id="rId2"/>
              </a:rPr>
              <a:t>http://es.uop.gr/praktiki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http://praktiki-new.uop.gr</a:t>
            </a:r>
            <a:endParaRPr lang="en-US" dirty="0" smtClean="0"/>
          </a:p>
          <a:p>
            <a:r>
              <a:rPr lang="el-GR" dirty="0" smtClean="0"/>
              <a:t> 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AutoShape 2" descr="New Logo Png - Small New Icon Png, Transparent Png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" y="4632579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61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71959" y="194645"/>
            <a:ext cx="11391255" cy="61126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Επόμενα βήματα για τους Ενδιαφερόμενους Φορείς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3986" y="929898"/>
            <a:ext cx="11918197" cy="5780867"/>
          </a:xfrm>
        </p:spPr>
        <p:txBody>
          <a:bodyPr>
            <a:normAutofit/>
          </a:bodyPr>
          <a:lstStyle/>
          <a:p>
            <a:r>
              <a:rPr lang="el-GR" b="1" i="1" u="sng" dirty="0" smtClean="0">
                <a:solidFill>
                  <a:srgbClr val="0070C0"/>
                </a:solidFill>
              </a:rPr>
              <a:t>Πρώτο Βήμα</a:t>
            </a:r>
            <a:r>
              <a:rPr lang="en-US" i="1" dirty="0" smtClean="0"/>
              <a:t>: </a:t>
            </a:r>
            <a:r>
              <a:rPr lang="el-GR" dirty="0" smtClean="0"/>
              <a:t>Να </a:t>
            </a:r>
            <a:r>
              <a:rPr lang="el-GR" dirty="0"/>
              <a:t>κάνει εγγραφή και να πάρει πιστοποίηση από το σύστημα ΑΤΛΑΣ (στην περίπτωση που δεν έχει συνεργασθεί ποτέ στο παρελθόν με οποιοδήποτε πανεπιστήμιο</a:t>
            </a:r>
            <a:r>
              <a:rPr lang="el-GR" dirty="0" smtClean="0"/>
              <a:t>).</a:t>
            </a:r>
            <a:r>
              <a:rPr lang="en-US" dirty="0">
                <a:hlinkClick r:id="rId2"/>
              </a:rPr>
              <a:t> </a:t>
            </a:r>
            <a:r>
              <a:rPr lang="en-US" dirty="0" smtClean="0">
                <a:hlinkClick r:id="rId2"/>
              </a:rPr>
              <a:t>http://atlas.grnet.gr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Προθεσμία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l-GR" dirty="0" smtClean="0">
                <a:solidFill>
                  <a:srgbClr val="FF0000"/>
                </a:solidFill>
              </a:rPr>
              <a:t>/0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/20</a:t>
            </a:r>
            <a:r>
              <a:rPr lang="en-US" dirty="0" smtClean="0">
                <a:solidFill>
                  <a:srgbClr val="FF0000"/>
                </a:solidFill>
              </a:rPr>
              <a:t>23</a:t>
            </a:r>
            <a:endParaRPr lang="el-GR" strike="sngStrike" dirty="0" smtClean="0"/>
          </a:p>
          <a:p>
            <a:endParaRPr lang="el-GR" dirty="0" smtClean="0"/>
          </a:p>
          <a:p>
            <a:r>
              <a:rPr lang="el-GR" b="1" i="1" u="sng" dirty="0" smtClean="0">
                <a:solidFill>
                  <a:srgbClr val="0070C0"/>
                </a:solidFill>
              </a:rPr>
              <a:t>Δεύτερο Βήμα</a:t>
            </a:r>
            <a:r>
              <a:rPr lang="el-GR" dirty="0"/>
              <a:t>: Θα πρέπει να ανοίξει θέση στο σύστημα </a:t>
            </a:r>
            <a:r>
              <a:rPr lang="el-GR" dirty="0" smtClean="0"/>
              <a:t>ΑΤΛΑΣ</a:t>
            </a:r>
            <a:r>
              <a:rPr lang="en-US" dirty="0" smtClean="0"/>
              <a:t>. </a:t>
            </a:r>
            <a:r>
              <a:rPr lang="en-US" dirty="0" smtClean="0">
                <a:hlinkClick r:id="rId2"/>
              </a:rPr>
              <a:t> </a:t>
            </a:r>
            <a:r>
              <a:rPr lang="en-US" dirty="0">
                <a:hlinkClick r:id="rId2"/>
              </a:rPr>
              <a:t>http://atlas.grnet.gr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Προθεσμία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l-GR" dirty="0" smtClean="0">
                <a:solidFill>
                  <a:srgbClr val="FF0000"/>
                </a:solidFill>
              </a:rPr>
              <a:t>/0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/202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l-GR" strike="sngStrike" dirty="0" smtClean="0"/>
          </a:p>
          <a:p>
            <a:endParaRPr lang="el-GR" dirty="0" smtClean="0"/>
          </a:p>
          <a:p>
            <a:r>
              <a:rPr lang="el-GR" b="1" i="1" u="sng" dirty="0" smtClean="0">
                <a:solidFill>
                  <a:srgbClr val="0070C0"/>
                </a:solidFill>
              </a:rPr>
              <a:t>Τρίτο Βήμα</a:t>
            </a:r>
            <a:r>
              <a:rPr lang="el-GR" dirty="0">
                <a:solidFill>
                  <a:prstClr val="black"/>
                </a:solidFill>
              </a:rPr>
              <a:t>: </a:t>
            </a:r>
            <a:r>
              <a:rPr lang="el-GR" dirty="0" smtClean="0"/>
              <a:t>Θα </a:t>
            </a:r>
            <a:r>
              <a:rPr lang="el-GR" dirty="0"/>
              <a:t>λάβει e-</a:t>
            </a:r>
            <a:r>
              <a:rPr lang="el-GR" dirty="0" err="1"/>
              <a:t>mail</a:t>
            </a:r>
            <a:r>
              <a:rPr lang="el-GR" dirty="0"/>
              <a:t> ο φορέας με στοιχεία για σύνδεση και πρόσβαση στην πλατφόρμα του πανεπιστημίου (</a:t>
            </a:r>
            <a:r>
              <a:rPr lang="el-GR" dirty="0" err="1" smtClean="0"/>
              <a:t>praktiki</a:t>
            </a:r>
            <a:r>
              <a:rPr lang="en-US" dirty="0" smtClean="0"/>
              <a:t>-new</a:t>
            </a:r>
            <a:r>
              <a:rPr lang="el-GR" dirty="0" smtClean="0"/>
              <a:t>.uop.gr</a:t>
            </a:r>
            <a:r>
              <a:rPr lang="el-GR" dirty="0"/>
              <a:t>) όπου θα χρειαστεί απλά να δημιουργήσει νέο </a:t>
            </a:r>
            <a:r>
              <a:rPr lang="el-GR" dirty="0" err="1"/>
              <a:t>password</a:t>
            </a:r>
            <a:r>
              <a:rPr lang="el-GR" dirty="0"/>
              <a:t> για πρόσβαση στην πλατφόρμα. </a:t>
            </a:r>
            <a:r>
              <a:rPr lang="el-GR" dirty="0" smtClean="0">
                <a:solidFill>
                  <a:srgbClr val="FF0000"/>
                </a:solidFill>
              </a:rPr>
              <a:t>Προθεσμία: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l-GR" dirty="0" smtClean="0">
                <a:solidFill>
                  <a:srgbClr val="FF0000"/>
                </a:solidFill>
              </a:rPr>
              <a:t>/0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/202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l-GR" strike="sngStrike" dirty="0" smtClean="0">
              <a:solidFill>
                <a:srgbClr val="FF0000"/>
              </a:solidFill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b="1" i="1" u="sng" dirty="0">
                <a:solidFill>
                  <a:srgbClr val="0070C0"/>
                </a:solidFill>
              </a:rPr>
              <a:t>Τέταρτο Βήμα</a:t>
            </a:r>
            <a:r>
              <a:rPr lang="en-US" i="1" dirty="0">
                <a:solidFill>
                  <a:prstClr val="black"/>
                </a:solidFill>
              </a:rPr>
              <a:t>: </a:t>
            </a:r>
            <a:r>
              <a:rPr lang="el-GR" dirty="0">
                <a:solidFill>
                  <a:prstClr val="black"/>
                </a:solidFill>
              </a:rPr>
              <a:t>Ο φορέας θα πρέπει να </a:t>
            </a:r>
            <a:r>
              <a:rPr lang="el-GR" dirty="0" smtClean="0">
                <a:solidFill>
                  <a:prstClr val="black"/>
                </a:solidFill>
              </a:rPr>
              <a:t>επισκεφτεί τη </a:t>
            </a:r>
            <a:r>
              <a:rPr lang="el-GR" dirty="0" err="1" smtClean="0">
                <a:solidFill>
                  <a:prstClr val="black"/>
                </a:solidFill>
              </a:rPr>
              <a:t>νεα</a:t>
            </a:r>
            <a:r>
              <a:rPr lang="el-GR" dirty="0" smtClean="0">
                <a:solidFill>
                  <a:prstClr val="black"/>
                </a:solidFill>
              </a:rPr>
              <a:t> πλατφόρμα  </a:t>
            </a:r>
            <a:r>
              <a:rPr lang="en-US" dirty="0">
                <a:solidFill>
                  <a:prstClr val="black"/>
                </a:solidFill>
                <a:hlinkClick r:id="rId3"/>
              </a:rPr>
              <a:t>https://praktiki-new.uop.gr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/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στην </a:t>
            </a:r>
            <a:r>
              <a:rPr lang="el-GR" dirty="0">
                <a:solidFill>
                  <a:prstClr val="black"/>
                </a:solidFill>
              </a:rPr>
              <a:t>καρτέλα </a:t>
            </a:r>
            <a:r>
              <a:rPr lang="el-GR" dirty="0" smtClean="0">
                <a:solidFill>
                  <a:prstClr val="black"/>
                </a:solidFill>
              </a:rPr>
              <a:t>«</a:t>
            </a:r>
            <a:r>
              <a:rPr lang="el-GR" dirty="0">
                <a:solidFill>
                  <a:prstClr val="black"/>
                </a:solidFill>
              </a:rPr>
              <a:t>Προφίλ Εταιρίας» </a:t>
            </a:r>
            <a:r>
              <a:rPr lang="el-GR" dirty="0" smtClean="0">
                <a:solidFill>
                  <a:prstClr val="black"/>
                </a:solidFill>
              </a:rPr>
              <a:t>προκειμένου </a:t>
            </a:r>
            <a:r>
              <a:rPr lang="el-GR" dirty="0">
                <a:solidFill>
                  <a:prstClr val="black"/>
                </a:solidFill>
              </a:rPr>
              <a:t>να συμπληρώσει κάποια απαραίτητα στοιχεία (π.χ. στοιχεία νόμιμου εκπροσώπου, έδρα διεύθυνσης φορέα κλπ.) που είναι απαραίτητα για να εμφανίζονται αργότερα αυτοματοποιημένα στις συμβάσεις που θα δημιουργηθούν. </a:t>
            </a:r>
            <a:r>
              <a:rPr lang="el-GR" dirty="0">
                <a:solidFill>
                  <a:srgbClr val="FF0000"/>
                </a:solidFill>
              </a:rPr>
              <a:t>Προθεσμία: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l-GR" dirty="0" smtClean="0">
                <a:solidFill>
                  <a:srgbClr val="FF0000"/>
                </a:solidFill>
              </a:rPr>
              <a:t>/0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/202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l-GR" strike="sngStrike" dirty="0" smtClean="0">
              <a:solidFill>
                <a:prstClr val="black"/>
              </a:solidFill>
            </a:endParaRPr>
          </a:p>
          <a:p>
            <a:pPr lvl="0"/>
            <a:endParaRPr lang="el-GR" dirty="0">
              <a:solidFill>
                <a:prstClr val="black"/>
              </a:solidFill>
            </a:endParaRPr>
          </a:p>
          <a:p>
            <a:pPr lvl="0"/>
            <a:r>
              <a:rPr lang="el-GR" b="1" i="1" u="sng" dirty="0">
                <a:solidFill>
                  <a:srgbClr val="0070C0"/>
                </a:solidFill>
              </a:rPr>
              <a:t>Πέμπτο Βήμα</a:t>
            </a:r>
            <a:r>
              <a:rPr lang="el-GR" dirty="0">
                <a:solidFill>
                  <a:prstClr val="black"/>
                </a:solidFill>
              </a:rPr>
              <a:t>: Ο φορέας θα πρέπει να μπει </a:t>
            </a:r>
            <a:r>
              <a:rPr lang="el-GR" dirty="0" smtClean="0">
                <a:solidFill>
                  <a:prstClr val="black"/>
                </a:solidFill>
              </a:rPr>
              <a:t>στην </a:t>
            </a:r>
            <a:r>
              <a:rPr lang="el-GR" dirty="0">
                <a:solidFill>
                  <a:prstClr val="black"/>
                </a:solidFill>
              </a:rPr>
              <a:t>καρτέλα «Αιτήσεις συνεργασίας» και να επιλέξει «Οριστική Επιλογή». </a:t>
            </a:r>
            <a:r>
              <a:rPr lang="el-GR" dirty="0">
                <a:solidFill>
                  <a:srgbClr val="FF0000"/>
                </a:solidFill>
              </a:rPr>
              <a:t>Προθεσμία: </a:t>
            </a:r>
            <a:r>
              <a:rPr lang="el-GR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l-GR" dirty="0" smtClean="0">
                <a:solidFill>
                  <a:srgbClr val="FF0000"/>
                </a:solidFill>
              </a:rPr>
              <a:t>/05/202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l-GR" strike="sngStrik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153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94645"/>
            <a:ext cx="10515600" cy="61126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Επόμενα βήματα για τους Επιτυχόντες Φοιτητές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3986" y="929898"/>
            <a:ext cx="11918197" cy="5780867"/>
          </a:xfrm>
        </p:spPr>
        <p:txBody>
          <a:bodyPr>
            <a:normAutofit/>
          </a:bodyPr>
          <a:lstStyle/>
          <a:p>
            <a:r>
              <a:rPr lang="el-GR" b="1" i="1" u="sng" dirty="0" smtClean="0">
                <a:solidFill>
                  <a:srgbClr val="0070C0"/>
                </a:solidFill>
              </a:rPr>
              <a:t>Πρώτο Βήμα</a:t>
            </a:r>
            <a:r>
              <a:rPr lang="en-US" i="1" dirty="0" smtClean="0"/>
              <a:t>: </a:t>
            </a:r>
            <a:r>
              <a:rPr lang="el-GR" dirty="0" smtClean="0"/>
              <a:t>Οι </a:t>
            </a:r>
            <a:r>
              <a:rPr lang="el-GR" dirty="0"/>
              <a:t>φοιτητές συμπληρώνουν </a:t>
            </a:r>
            <a:r>
              <a:rPr lang="el-GR" dirty="0" smtClean="0"/>
              <a:t>στην πλατφόρμα τα «Στοιχεία πρόσληψης» </a:t>
            </a:r>
            <a:r>
              <a:rPr lang="el-GR" dirty="0"/>
              <a:t>(ΑΦΜ, ΔΟΥ, Αριθμός Δελτίου Ταυτότητας, IBAN, ΑΜΚΑ, Αριθμός Μητρώου Ασφαλισμένου </a:t>
            </a:r>
            <a:r>
              <a:rPr lang="el-GR" dirty="0" err="1"/>
              <a:t>κλπ</a:t>
            </a:r>
            <a:r>
              <a:rPr lang="el-GR" dirty="0"/>
              <a:t>). </a:t>
            </a:r>
            <a:r>
              <a:rPr lang="el-GR" dirty="0" smtClean="0">
                <a:solidFill>
                  <a:srgbClr val="FF0000"/>
                </a:solidFill>
              </a:rPr>
              <a:t>Προθεσμία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30/04/202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l-GR" strike="sngStrik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 smtClean="0"/>
          </a:p>
          <a:p>
            <a:r>
              <a:rPr lang="el-GR" b="1" i="1" u="sng" dirty="0" smtClean="0">
                <a:solidFill>
                  <a:srgbClr val="0070C0"/>
                </a:solidFill>
              </a:rPr>
              <a:t>Δεύτερο Βήμα</a:t>
            </a:r>
            <a:r>
              <a:rPr lang="el-GR" dirty="0"/>
              <a:t>: </a:t>
            </a:r>
            <a:r>
              <a:rPr lang="el-GR" dirty="0" smtClean="0"/>
              <a:t>Ο </a:t>
            </a:r>
            <a:r>
              <a:rPr lang="el-GR" dirty="0"/>
              <a:t>φοιτητής μέσα από την πλατφόρμα θα πρέπει να επιλέξει κάποια από τις θέσεις που προσφέρει ο φορέας χρησιμοποιώντας τις καρτέλες «Διαθέσιμες θέσεις»  και «Επιλεγμένες </a:t>
            </a:r>
            <a:r>
              <a:rPr lang="el-GR" dirty="0" smtClean="0"/>
              <a:t>θέσεις». </a:t>
            </a:r>
            <a:r>
              <a:rPr lang="el-GR" dirty="0" smtClean="0">
                <a:solidFill>
                  <a:srgbClr val="FF0000"/>
                </a:solidFill>
              </a:rPr>
              <a:t>Προθεσμία: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l-GR" dirty="0" smtClean="0">
                <a:solidFill>
                  <a:srgbClr val="FF0000"/>
                </a:solidFill>
              </a:rPr>
              <a:t>0/05/202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l-GR" dirty="0" smtClean="0"/>
          </a:p>
          <a:p>
            <a:endParaRPr lang="el-GR" dirty="0" smtClean="0"/>
          </a:p>
          <a:p>
            <a:r>
              <a:rPr lang="el-GR" b="1" i="1" u="sng" dirty="0" smtClean="0">
                <a:solidFill>
                  <a:srgbClr val="0070C0"/>
                </a:solidFill>
              </a:rPr>
              <a:t>Τρίτο Βήμα</a:t>
            </a:r>
            <a:r>
              <a:rPr lang="el-GR" dirty="0">
                <a:solidFill>
                  <a:prstClr val="black"/>
                </a:solidFill>
              </a:rPr>
              <a:t>: </a:t>
            </a:r>
            <a:r>
              <a:rPr lang="el-GR" dirty="0" smtClean="0"/>
              <a:t>O </a:t>
            </a:r>
            <a:r>
              <a:rPr lang="el-GR" dirty="0"/>
              <a:t>φοιτητής θα πρέπει να κάνει «Προώθηση </a:t>
            </a:r>
            <a:r>
              <a:rPr lang="el-GR" dirty="0" smtClean="0"/>
              <a:t>στο Γραφείο Πρακτικής </a:t>
            </a:r>
            <a:r>
              <a:rPr lang="el-GR" dirty="0" err="1" smtClean="0"/>
              <a:t>Ασκησης</a:t>
            </a:r>
            <a:r>
              <a:rPr lang="el-GR" dirty="0" smtClean="0"/>
              <a:t> (ΓΠΑ)» την αίτηση</a:t>
            </a:r>
            <a:r>
              <a:rPr lang="en-US" dirty="0" smtClean="0"/>
              <a:t>,</a:t>
            </a:r>
            <a:r>
              <a:rPr lang="el-GR" dirty="0" smtClean="0"/>
              <a:t> ώστε έτσι να εκδηλώσει </a:t>
            </a:r>
            <a:r>
              <a:rPr lang="el-GR" dirty="0"/>
              <a:t>ενδιαφέρον </a:t>
            </a:r>
            <a:r>
              <a:rPr lang="el-GR" dirty="0" smtClean="0"/>
              <a:t>για </a:t>
            </a:r>
            <a:r>
              <a:rPr lang="el-GR" dirty="0"/>
              <a:t>συγκεκριμένη θέση ενός </a:t>
            </a:r>
            <a:r>
              <a:rPr lang="el-GR" dirty="0" smtClean="0"/>
              <a:t>φορέα. </a:t>
            </a:r>
            <a:r>
              <a:rPr lang="el-GR" dirty="0" smtClean="0">
                <a:solidFill>
                  <a:srgbClr val="FF0000"/>
                </a:solidFill>
              </a:rPr>
              <a:t>Προθεσμία: </a:t>
            </a:r>
            <a:r>
              <a:rPr lang="el-GR" dirty="0" smtClean="0">
                <a:solidFill>
                  <a:srgbClr val="FF0000"/>
                </a:solidFill>
              </a:rPr>
              <a:t>20/05/202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b="1" i="1" u="sng" dirty="0">
                <a:solidFill>
                  <a:srgbClr val="0070C0"/>
                </a:solidFill>
              </a:rPr>
              <a:t>Τέταρτο Βήμα</a:t>
            </a:r>
            <a:r>
              <a:rPr lang="en-US" i="1" dirty="0">
                <a:solidFill>
                  <a:prstClr val="black"/>
                </a:solidFill>
              </a:rPr>
              <a:t>: </a:t>
            </a: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φοιτητής ελέγχει σε τι στάδιο βρίσκεται η αίτησή του, και </a:t>
            </a:r>
            <a:r>
              <a:rPr lang="el-GR" dirty="0" smtClean="0">
                <a:solidFill>
                  <a:prstClr val="black"/>
                </a:solidFill>
              </a:rPr>
              <a:t>όταν </a:t>
            </a:r>
            <a:r>
              <a:rPr lang="el-GR" dirty="0">
                <a:solidFill>
                  <a:prstClr val="black"/>
                </a:solidFill>
              </a:rPr>
              <a:t>εμφανισθεί </a:t>
            </a:r>
            <a:r>
              <a:rPr lang="el-GR" dirty="0" smtClean="0">
                <a:solidFill>
                  <a:prstClr val="black"/>
                </a:solidFill>
              </a:rPr>
              <a:t>η ένδειξη «με </a:t>
            </a:r>
            <a:r>
              <a:rPr lang="el-GR" dirty="0">
                <a:solidFill>
                  <a:prstClr val="black"/>
                </a:solidFill>
              </a:rPr>
              <a:t>έχουν επιλέξει»,  </a:t>
            </a:r>
            <a:endParaRPr lang="el-G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l-GR" dirty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α) </a:t>
            </a:r>
            <a:r>
              <a:rPr lang="el-GR" dirty="0">
                <a:solidFill>
                  <a:prstClr val="black"/>
                </a:solidFill>
              </a:rPr>
              <a:t>θα πατήσει «Αποδεκτή» και </a:t>
            </a:r>
            <a:endParaRPr lang="el-G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l-GR" dirty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β) αμέσως μετά </a:t>
            </a:r>
            <a:r>
              <a:rPr lang="el-GR" dirty="0">
                <a:solidFill>
                  <a:prstClr val="black"/>
                </a:solidFill>
              </a:rPr>
              <a:t>«Δέσμευση». </a:t>
            </a:r>
            <a:endParaRPr lang="el-G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 Προθεσμία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28/05/202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5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94644"/>
            <a:ext cx="10515600" cy="859241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Επισημάνσεις για φοιτητές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6901" y="1224367"/>
            <a:ext cx="11918197" cy="5238426"/>
          </a:xfrm>
        </p:spPr>
        <p:txBody>
          <a:bodyPr>
            <a:normAutofit/>
          </a:bodyPr>
          <a:lstStyle/>
          <a:p>
            <a:r>
              <a:rPr lang="el-GR" i="1" u="sng" dirty="0" smtClean="0"/>
              <a:t>Σημείωση για το 3</a:t>
            </a:r>
            <a:r>
              <a:rPr lang="el-GR" i="1" u="sng" baseline="30000" dirty="0" smtClean="0"/>
              <a:t>ο</a:t>
            </a:r>
            <a:r>
              <a:rPr lang="el-GR" i="1" u="sng" dirty="0" smtClean="0"/>
              <a:t> βήμα φορέων: </a:t>
            </a:r>
            <a:r>
              <a:rPr lang="el-GR" dirty="0"/>
              <a:t>Προϋπόθεση από την πλευρά των υπόλοιπων εμπλεκόμενων μερών </a:t>
            </a:r>
            <a:r>
              <a:rPr lang="el-GR" dirty="0" smtClean="0"/>
              <a:t>(δηλ. φοιτητές </a:t>
            </a:r>
            <a:r>
              <a:rPr lang="el-GR" dirty="0"/>
              <a:t>και Γραφείο Πρακτικής </a:t>
            </a:r>
            <a:r>
              <a:rPr lang="el-GR" dirty="0" smtClean="0"/>
              <a:t>Άσκησης-ΓΠΑ) </a:t>
            </a:r>
            <a:r>
              <a:rPr lang="el-GR" dirty="0"/>
              <a:t>ώστε να λάβει το σχετικό e-</a:t>
            </a:r>
            <a:r>
              <a:rPr lang="el-GR" dirty="0" err="1"/>
              <a:t>mail</a:t>
            </a:r>
            <a:r>
              <a:rPr lang="el-GR" dirty="0"/>
              <a:t> o φορέας </a:t>
            </a:r>
            <a:r>
              <a:rPr lang="el-GR" dirty="0" smtClean="0"/>
              <a:t>( στο βήμα 3) είναι </a:t>
            </a:r>
            <a:r>
              <a:rPr lang="el-GR" dirty="0"/>
              <a:t>να γίνουν οι εξής ενέργειες με τη σειρά που αναφέρονται: </a:t>
            </a:r>
          </a:p>
          <a:p>
            <a:pPr marL="0" indent="0">
              <a:buNone/>
            </a:pPr>
            <a:r>
              <a:rPr lang="el-GR" dirty="0"/>
              <a:t>α) ο φοιτητής μέσα από την πλατφόρμα να έχει επιλέξει κάποια από τις θέσεις που προσφέρει ο φορέας, </a:t>
            </a:r>
          </a:p>
          <a:p>
            <a:pPr marL="0" indent="0">
              <a:buNone/>
            </a:pPr>
            <a:r>
              <a:rPr lang="el-GR" dirty="0"/>
              <a:t>β) ο φοιτητής να έχει κάνει προώθηση στο </a:t>
            </a:r>
            <a:r>
              <a:rPr lang="el-GR" dirty="0" smtClean="0"/>
              <a:t>Γραφείο Πρακτικής Άσκησης (ΓΠΑ), 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γ) το ΓΠΑ να εγκρίνει και να προωθήσει την αίτηση στο </a:t>
            </a:r>
            <a:r>
              <a:rPr lang="el-GR" dirty="0" smtClean="0"/>
              <a:t>φορέα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i="1" u="sng" dirty="0" smtClean="0"/>
              <a:t>Σημείωση για το 1</a:t>
            </a:r>
            <a:r>
              <a:rPr lang="el-GR" i="1" u="sng" baseline="30000" dirty="0" smtClean="0"/>
              <a:t>ο</a:t>
            </a:r>
            <a:r>
              <a:rPr lang="el-GR" i="1" u="sng" dirty="0" smtClean="0"/>
              <a:t>  βήμα φοιτητών: </a:t>
            </a:r>
            <a:r>
              <a:rPr lang="el-GR" dirty="0" smtClean="0"/>
              <a:t>Τα </a:t>
            </a:r>
            <a:r>
              <a:rPr lang="el-GR" dirty="0"/>
              <a:t>έγγραφα που θα </a:t>
            </a:r>
            <a:r>
              <a:rPr lang="el-GR" dirty="0" smtClean="0"/>
              <a:t>ανεβάσουν οι φοιτητές </a:t>
            </a:r>
            <a:r>
              <a:rPr lang="el-GR" dirty="0"/>
              <a:t>στην πλατφόρμα π.χ. πρώτη σελ. τραπεζικού λογαριασμού για το </a:t>
            </a:r>
            <a:r>
              <a:rPr lang="el-GR" dirty="0" smtClean="0"/>
              <a:t>IBAN, ΑΜΚΑ κλπ </a:t>
            </a:r>
            <a:r>
              <a:rPr lang="el-GR" dirty="0"/>
              <a:t>θα πρέπει να φαίνονται με ευκρίνεια (είτε μέσω σάρωσης ή φωτογραφίας).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2342589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Όψη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543</Words>
  <Application>Microsoft Office PowerPoint</Application>
  <PresentationFormat>Ευρεία οθόνη</PresentationFormat>
  <Paragraphs>36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Όψη</vt:lpstr>
      <vt:lpstr>Σύνοψη Βασικών Βημάτων για τους  Ενδιαφερόμενους Φορείς και τους Επιτυχόντες Φοιτητές Πρακτικής Ασκησης 2023  NEEΣ ΚΑΤΑΛΗΚΤΙΚΕΣ ΗΜΕΡΟΜΗΝΙΕΣ ΓΙΑ ΌΛΑ ΤΑ ΒΗΜΑΤΑ</vt:lpstr>
      <vt:lpstr>Επόμενα βήματα για τους Ενδιαφερόμενους Φορείς</vt:lpstr>
      <vt:lpstr>Επόμενα βήματα για τους Επιτυχόντες Φοιτητές</vt:lpstr>
      <vt:lpstr>Επισημάνσεις για φοιτητές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Σύνοψη Βασικών Βημάτων Πρακτικής Άσκησης 2017 μετά την Έγκριση Εκπόνησης για τους 30 Επιτυχόντες Φοιτητές και τους ενδιαφερόμενους Φορείς</dc:title>
  <dc:creator>John_G</dc:creator>
  <cp:lastModifiedBy>Athina Lazakidou</cp:lastModifiedBy>
  <cp:revision>24</cp:revision>
  <dcterms:created xsi:type="dcterms:W3CDTF">2017-05-25T13:53:27Z</dcterms:created>
  <dcterms:modified xsi:type="dcterms:W3CDTF">2023-04-04T09:33:23Z</dcterms:modified>
</cp:coreProperties>
</file>